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Inspection and quality control</a:t>
            </a:r>
          </a:p>
        </p:txBody>
      </p:sp>
      <p:pic>
        <p:nvPicPr>
          <p:cNvPr id="3" name="Picture 2" descr="GSE125881_prepare_inspect_elb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857500" cy="2286000"/>
          </a:xfrm>
          <a:prstGeom prst="rect">
            <a:avLst/>
          </a:prstGeom>
        </p:spPr>
      </p:pic>
      <p:pic>
        <p:nvPicPr>
          <p:cNvPr id="4" name="Picture 3" descr="GSE125881_prepare_vlnplot_quality_control_standard_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657600" cy="2286000"/>
          </a:xfrm>
          <a:prstGeom prst="rect">
            <a:avLst/>
          </a:prstGeom>
        </p:spPr>
      </p:pic>
      <p:pic>
        <p:nvPicPr>
          <p:cNvPr id="5" name="Picture 4" descr="GSE125881_prepare_varplt_labe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2286000" cy="2286000"/>
          </a:xfrm>
          <a:prstGeom prst="rect">
            <a:avLst/>
          </a:prstGeom>
        </p:spPr>
      </p:pic>
      <p:pic>
        <p:nvPicPr>
          <p:cNvPr id="6" name="Picture 5" descr="GSE125881_prepare_inspect_cluster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914400"/>
            <a:ext cx="9601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Differentially expressed genes</a:t>
            </a:r>
          </a:p>
        </p:txBody>
      </p:sp>
      <p:pic>
        <p:nvPicPr>
          <p:cNvPr id="3" name="Picture 2" descr="GSE125881_explore_plot_volcano_Early_VeryL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4572000"/>
          </a:xfrm>
          <a:prstGeom prst="rect">
            <a:avLst/>
          </a:prstGeom>
        </p:spPr>
      </p:pic>
      <p:pic>
        <p:nvPicPr>
          <p:cNvPr id="4" name="Picture 3" descr="GSE125881_explore_plot_volcano_Early_I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UMAPs for cell annotations</a:t>
            </a:r>
          </a:p>
        </p:txBody>
      </p:sp>
      <p:pic>
        <p:nvPicPr>
          <p:cNvPr id="3" name="Picture 2" descr="GSE125881_prepare_umap_grou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743200"/>
          </a:xfrm>
          <a:prstGeom prst="rect">
            <a:avLst/>
          </a:prstGeom>
        </p:spPr>
      </p:pic>
      <p:pic>
        <p:nvPicPr>
          <p:cNvPr id="4" name="Picture 3" descr="GSE125881_prepare_umap_timepo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4114800" cy="2743200"/>
          </a:xfrm>
          <a:prstGeom prst="rect">
            <a:avLst/>
          </a:prstGeom>
        </p:spPr>
      </p:pic>
      <p:pic>
        <p:nvPicPr>
          <p:cNvPr id="5" name="Picture 4" descr="GSE125881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914400"/>
            <a:ext cx="4114800" cy="2743200"/>
          </a:xfrm>
          <a:prstGeom prst="rect">
            <a:avLst/>
          </a:prstGeom>
        </p:spPr>
      </p:pic>
      <p:pic>
        <p:nvPicPr>
          <p:cNvPr id="6" name="Picture 5" descr="GSE125881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914400"/>
            <a:ext cx="3977640" cy="2743200"/>
          </a:xfrm>
          <a:prstGeom prst="rect">
            <a:avLst/>
          </a:prstGeom>
        </p:spPr>
      </p:pic>
      <p:pic>
        <p:nvPicPr>
          <p:cNvPr id="7" name="Picture 6" descr="GSE125881_prepare_barplot_phase_group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429000" cy="2743200"/>
          </a:xfrm>
          <a:prstGeom prst="rect">
            <a:avLst/>
          </a:prstGeom>
        </p:spPr>
      </p:pic>
      <p:pic>
        <p:nvPicPr>
          <p:cNvPr id="8" name="Picture 7" descr="GSE125881_prepare_barplot_monaco_group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UMAPs for cell states</a:t>
            </a:r>
          </a:p>
        </p:txBody>
      </p:sp>
      <p:pic>
        <p:nvPicPr>
          <p:cNvPr id="3" name="Picture 2" descr="GSE125881_prepare_umap_sig_ac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840480" cy="2743200"/>
          </a:xfrm>
          <a:prstGeom prst="rect">
            <a:avLst/>
          </a:prstGeom>
        </p:spPr>
      </p:pic>
      <p:pic>
        <p:nvPicPr>
          <p:cNvPr id="4" name="Picture 3" descr="GSE125881_prepare_umap_sig_a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840480" cy="2743200"/>
          </a:xfrm>
          <a:prstGeom prst="rect">
            <a:avLst/>
          </a:prstGeom>
        </p:spPr>
      </p:pic>
      <p:pic>
        <p:nvPicPr>
          <p:cNvPr id="5" name="Picture 4" descr="GSE125881_prepare_umap_sig_senesc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840480" cy="2743200"/>
          </a:xfrm>
          <a:prstGeom prst="rect">
            <a:avLst/>
          </a:prstGeom>
        </p:spPr>
      </p:pic>
      <p:pic>
        <p:nvPicPr>
          <p:cNvPr id="6" name="Picture 5" descr="GSE125881_prepare_umap_sig_stemn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84048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UMAPs for exhaustion scores</a:t>
            </a:r>
          </a:p>
        </p:txBody>
      </p:sp>
      <p:pic>
        <p:nvPicPr>
          <p:cNvPr id="3" name="Picture 2" descr="GSE125881_prepare_umap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3840480" cy="2743200"/>
          </a:xfrm>
          <a:prstGeom prst="rect">
            <a:avLst/>
          </a:prstGeom>
        </p:spPr>
      </p:pic>
      <p:pic>
        <p:nvPicPr>
          <p:cNvPr id="4" name="Picture 3" descr="GSE125881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3840480" cy="2743200"/>
          </a:xfrm>
          <a:prstGeom prst="rect">
            <a:avLst/>
          </a:prstGeom>
        </p:spPr>
      </p:pic>
      <p:pic>
        <p:nvPicPr>
          <p:cNvPr id="5" name="Picture 4" descr="GSE125881_prepare_umap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3840480" cy="2743200"/>
          </a:xfrm>
          <a:prstGeom prst="rect">
            <a:avLst/>
          </a:prstGeom>
        </p:spPr>
      </p:pic>
      <p:pic>
        <p:nvPicPr>
          <p:cNvPr id="6" name="Picture 5" descr="GSE125881_prepare_umap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3840480" cy="2743200"/>
          </a:xfrm>
          <a:prstGeom prst="rect">
            <a:avLst/>
          </a:prstGeom>
        </p:spPr>
      </p:pic>
      <p:pic>
        <p:nvPicPr>
          <p:cNvPr id="7" name="Picture 6" descr="GSE125881_prepare_umap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114800"/>
            <a:ext cx="3840480" cy="2743200"/>
          </a:xfrm>
          <a:prstGeom prst="rect">
            <a:avLst/>
          </a:prstGeom>
        </p:spPr>
      </p:pic>
      <p:pic>
        <p:nvPicPr>
          <p:cNvPr id="8" name="Picture 7" descr="GSE125881_prepare_umap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114800"/>
            <a:ext cx="3840480" cy="2743200"/>
          </a:xfrm>
          <a:prstGeom prst="rect">
            <a:avLst/>
          </a:prstGeom>
        </p:spPr>
      </p:pic>
      <p:pic>
        <p:nvPicPr>
          <p:cNvPr id="9" name="Picture 8" descr="GSE125881_prepare_umap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4114800"/>
            <a:ext cx="384048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Pseudo-bulk exhaustion scores</a:t>
            </a:r>
          </a:p>
        </p:txBody>
      </p:sp>
      <p:pic>
        <p:nvPicPr>
          <p:cNvPr id="3" name="Picture 2" descr="GSE125881_query_agg_aggplot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3200400" cy="2743200"/>
          </a:xfrm>
          <a:prstGeom prst="rect">
            <a:avLst/>
          </a:prstGeom>
        </p:spPr>
      </p:pic>
      <p:pic>
        <p:nvPicPr>
          <p:cNvPr id="4" name="Picture 3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3200400" cy="2743200"/>
          </a:xfrm>
          <a:prstGeom prst="rect">
            <a:avLst/>
          </a:prstGeom>
        </p:spPr>
      </p:pic>
      <p:pic>
        <p:nvPicPr>
          <p:cNvPr id="5" name="Picture 4" descr="GSE125881_query_agg_aggplot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3200400" cy="2743200"/>
          </a:xfrm>
          <a:prstGeom prst="rect">
            <a:avLst/>
          </a:prstGeom>
        </p:spPr>
      </p:pic>
      <p:pic>
        <p:nvPicPr>
          <p:cNvPr id="6" name="Picture 5" descr="GSE125881_query_agg_aggplot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3200400" cy="2743200"/>
          </a:xfrm>
          <a:prstGeom prst="rect">
            <a:avLst/>
          </a:prstGeom>
        </p:spPr>
      </p:pic>
      <p:pic>
        <p:nvPicPr>
          <p:cNvPr id="7" name="Picture 6" descr="GSE125881_query_agg_aggplot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114800"/>
            <a:ext cx="3200400" cy="2743200"/>
          </a:xfrm>
          <a:prstGeom prst="rect">
            <a:avLst/>
          </a:prstGeom>
        </p:spPr>
      </p:pic>
      <p:pic>
        <p:nvPicPr>
          <p:cNvPr id="8" name="Picture 7" descr="GSE125881_query_agg_aggplot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114800"/>
            <a:ext cx="3200400" cy="2743200"/>
          </a:xfrm>
          <a:prstGeom prst="rect">
            <a:avLst/>
          </a:prstGeom>
        </p:spPr>
      </p:pic>
      <p:pic>
        <p:nvPicPr>
          <p:cNvPr id="9" name="Picture 8" descr="GSE125881_query_agg_aggplot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4114800"/>
            <a:ext cx="3200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Pseudo-bulk immune checkpoint expression levels</a:t>
            </a:r>
          </a:p>
        </p:txBody>
      </p:sp>
      <p:pic>
        <p:nvPicPr>
          <p:cNvPr id="3" name="Picture 2" descr="GSE125881_query_agg_aggplot_PDC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291840" cy="2743200"/>
          </a:xfrm>
          <a:prstGeom prst="rect">
            <a:avLst/>
          </a:prstGeom>
        </p:spPr>
      </p:pic>
      <p:pic>
        <p:nvPicPr>
          <p:cNvPr id="4" name="Picture 3" descr="GSE125881_query_agg_aggplot_HAVC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291840" cy="2743200"/>
          </a:xfrm>
          <a:prstGeom prst="rect">
            <a:avLst/>
          </a:prstGeom>
        </p:spPr>
      </p:pic>
      <p:pic>
        <p:nvPicPr>
          <p:cNvPr id="5" name="Picture 4" descr="GSE125881_query_agg_aggplot_LAG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3291840" cy="2743200"/>
          </a:xfrm>
          <a:prstGeom prst="rect">
            <a:avLst/>
          </a:prstGeom>
        </p:spPr>
      </p:pic>
      <p:pic>
        <p:nvPicPr>
          <p:cNvPr id="6" name="Picture 5" descr="GSE125881_query_agg_aggplot_CTLA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3291840" cy="2743200"/>
          </a:xfrm>
          <a:prstGeom prst="rect">
            <a:avLst/>
          </a:prstGeom>
        </p:spPr>
      </p:pic>
      <p:pic>
        <p:nvPicPr>
          <p:cNvPr id="7" name="Picture 6" descr="GSE125881_query_agg_aggplot_NT5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2918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Percentage of CARTEx detected</a:t>
            </a:r>
          </a:p>
        </p:txBody>
      </p:sp>
      <p:pic>
        <p:nvPicPr>
          <p:cNvPr id="3" name="Picture 2" descr="GSE125881_explore_featplot_CARTEx_combined_grou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Cell type differentiation</a:t>
            </a:r>
          </a:p>
        </p:txBody>
      </p:sp>
      <p:pic>
        <p:nvPicPr>
          <p:cNvPr id="3" name="Picture 2" descr="GSE125881_prepare_vlnplot_CARTEx_group2_mona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583680" cy="2743200"/>
          </a:xfrm>
          <a:prstGeom prst="rect">
            <a:avLst/>
          </a:prstGeom>
        </p:spPr>
      </p:pic>
      <p:pic>
        <p:nvPicPr>
          <p:cNvPr id="4" name="Picture 3" descr="GSE125881_prepare_swarmplot_CARTEx_group2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25881_aggplot_CARTEx_200_group2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longitudinal kinetics of CD19 CAR T cells in cancer patients</a:t>
            </a:r>
          </a:p>
          <a:p>
            <a:r>
              <a:t>Violin plots for canonical exhaustion markers</a:t>
            </a:r>
          </a:p>
        </p:txBody>
      </p:sp>
      <p:pic>
        <p:nvPicPr>
          <p:cNvPr id="3" name="Picture 2" descr="GSE125881_explore_vlnplot_group2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9753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 and corresponding protein</a:t>
            </a:r>
          </a:p>
          <a:p>
            <a:r>
              <a:t>PDCD1 encodes PD-1</a:t>
            </a:r>
          </a:p>
          <a:p>
            <a:r>
              <a:t>HAVCR2 encodes TIM-3</a:t>
            </a:r>
          </a:p>
          <a:p>
            <a:r>
              <a:t>LAG3 encodes LAG-3</a:t>
            </a:r>
          </a:p>
          <a:p>
            <a:r>
              <a:t>CTLA4 encodes CTLA-4</a:t>
            </a:r>
          </a:p>
          <a:p>
            <a:r>
              <a:t>TIGIT encodes TIGIT</a:t>
            </a:r>
          </a:p>
          <a:p>
            <a:r>
              <a:t>ENTPD1 encodes CD39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